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7" r:id="rId3"/>
    <p:sldId id="270" r:id="rId4"/>
    <p:sldId id="269" r:id="rId5"/>
    <p:sldId id="268" r:id="rId6"/>
    <p:sldId id="271" r:id="rId7"/>
    <p:sldId id="272" r:id="rId8"/>
    <p:sldId id="273" r:id="rId9"/>
    <p:sldId id="274" r:id="rId10"/>
    <p:sldId id="257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5885"/>
    <a:srgbClr val="A3BA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8DECF5-B785-4031-BAD6-C7AB9E3DD18A}" v="24" dt="2019-11-19T17:57:55.4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4"/>
    <p:restoredTop sz="94637"/>
  </p:normalViewPr>
  <p:slideViewPr>
    <p:cSldViewPr snapToGrid="0" snapToObjects="1">
      <p:cViewPr varScale="1">
        <p:scale>
          <a:sx n="68" d="100"/>
          <a:sy n="68" d="100"/>
        </p:scale>
        <p:origin x="8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alyn Duke" userId="65bc4807beda195b" providerId="LiveId" clId="{F48DECF5-B785-4031-BAD6-C7AB9E3DD18A}"/>
    <pc:docChg chg="modSld">
      <pc:chgData name="Rosalyn Duke" userId="65bc4807beda195b" providerId="LiveId" clId="{F48DECF5-B785-4031-BAD6-C7AB9E3DD18A}" dt="2019-11-19T17:57:55.441" v="23"/>
      <pc:docMkLst>
        <pc:docMk/>
      </pc:docMkLst>
      <pc:sldChg chg="modTransition">
        <pc:chgData name="Rosalyn Duke" userId="65bc4807beda195b" providerId="LiveId" clId="{F48DECF5-B785-4031-BAD6-C7AB9E3DD18A}" dt="2019-11-19T17:57:55.441" v="23"/>
        <pc:sldMkLst>
          <pc:docMk/>
          <pc:sldMk cId="2828687121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2A262-23B8-2441-A856-4B9A4EC7D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B12A1F-8391-B54D-B640-230BE998EB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63A13-925D-3B43-9EA2-B14003A8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8666-ECEF-8A42-BB4B-858C78D9E139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23C46-F4EF-0F49-A650-B454FEF0B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81C3C-3DB0-FB42-84F0-AE137A074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DB9E-0F78-8345-80EA-364A05C39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56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FE383-EC80-3E43-A80C-594BC24BF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A15C0A-8FAE-B743-B873-46992A666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5608F-12F8-8C48-BD68-E9CE2796F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8666-ECEF-8A42-BB4B-858C78D9E139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6D296-489B-8842-990E-F82425AE8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910BE-D65A-F24F-895A-E37F37C0F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DB9E-0F78-8345-80EA-364A05C39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4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C50E5F-EBB1-5641-88BC-17259ED437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0C5E63-5D88-814B-BCDA-F8384BC5E1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89DB9-699F-A54D-AE49-01C086A5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8666-ECEF-8A42-BB4B-858C78D9E139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61201-CCCD-5C4A-9893-575957226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96601-5652-F748-9D08-ABA63AE0D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DB9E-0F78-8345-80EA-364A05C39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77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3E615-EC62-9146-A3C3-37B4D6312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0E63D-8ABB-7F48-80B5-B0F4FB774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3C1D5-CD9F-2549-A09E-CC941D2B4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8666-ECEF-8A42-BB4B-858C78D9E139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5213E-FF0D-7045-BE77-6D5647F10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80FEA-D519-434A-AD94-0EE50437B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DB9E-0F78-8345-80EA-364A05C39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83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BFA2C-0BE2-0B42-B30E-390F114ED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63610-7ED8-8046-B39B-EB810AE95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DCD0E-A503-C044-B0D1-77CE5187B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8666-ECEF-8A42-BB4B-858C78D9E139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5D44D-271B-1044-8312-B7FB7C6E6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80EE4-6726-D64D-8920-717F35A3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DB9E-0F78-8345-80EA-364A05C39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68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5F9D0-EBFB-C24C-888F-2F11818A7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FAFB1-FF64-094D-9A80-5602E6BD25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43F95E-29AB-7247-A1D4-66BE03A4B9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0F857-F3F9-D744-B9C1-EC078200D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8666-ECEF-8A42-BB4B-858C78D9E139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1D798-E9C9-7948-85B4-E77F18FAF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32CD8-9EED-244B-849F-1ED882916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DB9E-0F78-8345-80EA-364A05C39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4E63A-847C-6746-8654-0BD4C56B0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C96A9-63C2-D041-8268-3B6DE593E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DC38F-722B-B245-B7B6-D245AB413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BA18A9-6A0A-8048-82A2-FFB516A885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4A4E55-2EDA-B24F-AEC5-ED4A5EF91C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5D323A-59D4-F44A-A4A8-E89673F0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8666-ECEF-8A42-BB4B-858C78D9E139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75582B-85BC-5148-BEC4-A94F2117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5CE23F-EC8A-C447-8BA3-DB70DD51F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DB9E-0F78-8345-80EA-364A05C39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89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ABB2C-A345-974E-857A-52F75AB91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E6819E-4C09-3C41-851D-F05BC4698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8666-ECEF-8A42-BB4B-858C78D9E139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A9B57-C095-8149-AB80-9B9A04CB7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75D790-C1A4-9A45-8565-8A9F3AE2F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DB9E-0F78-8345-80EA-364A05C39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55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9069E5-7D57-FF4E-99BA-EE7FF30FD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8666-ECEF-8A42-BB4B-858C78D9E139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F6947E-7329-A140-9400-11E7216FE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2F0C2-8A31-7D41-A374-960DF8FB6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DB9E-0F78-8345-80EA-364A05C39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25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18C23-F000-E747-87FE-54ABF50DD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2462B-91B3-AE40-931D-091F40CD2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2D06AE-37AB-F847-A9EC-31C580E4B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F4712C-1EA1-484F-B66E-E2D31E526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8666-ECEF-8A42-BB4B-858C78D9E139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6CA005-1A34-6A42-AF60-9B84A15D4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A0FD6-1670-A34F-A428-0FAB0FF0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DB9E-0F78-8345-80EA-364A05C39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88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B9E1B-B2B4-7B4A-8D36-3BC0CDC4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667F2E-8F1F-9449-B845-B475D4385D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59F065-B59B-E846-B9EF-B16A3B836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F7073-B7BD-D248-BAE3-1A08364BA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8666-ECEF-8A42-BB4B-858C78D9E139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30989-D56E-A84D-A1AC-4FA978AA3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801D1-081B-5549-A7E8-216714B37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DB9E-0F78-8345-80EA-364A05C39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89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ECAB1E-A712-B44C-A5CA-F7A8FC06E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C6373-E779-CB4E-8944-2C6002A93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D6801-6106-DF45-8BC9-FCE555DA5B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68666-ECEF-8A42-BB4B-858C78D9E139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D9671-5493-3244-AB44-3629DB4FEC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E55D7-3F1B-F644-8B26-D80DD8E12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7DB9E-0F78-8345-80EA-364A05C39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7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sportstherapies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stsportstherapies.us15.list-manage.com/subscribe?u=93bc77801eccda8837e8b8d79&amp;id=aaa1359519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JP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istsportstherapies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istsportstherapies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sportstherapies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ir/DFW+International+Airport,+2400+Aviation+Dr,+DFW+Airport,+TX+75261/Integrated+Therapies+Institute,+6162+E+Mockingbird+Ln+Suite+190,+Dallas,+TX+75214/@32.8654322,-96.9703909,12z/data=!3m1!4b1!4m14!4m13!1m5!1m1!1s0x864c2a660d222aa7:0x73323f5e067d201c!2m2!1d-97.0403352!2d32.8998091!1m5!1m1!1s0x864e9f65bfc3100d:0x7bbcfda3c871aa8c!2m2!1d-96.7587179!2d32.8361941!3e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istsportstherapies.com/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ir/Dallas+Love+Field+Airport+(DAL),+Herb+Kelleher+Way,+Dallas,+TX/Integrated+Therapies+Institute,+6162+E+Mockingbird+Ln+Suite+190,+Dallas,+TX+75214/@32.8305977,-96.8224717,14z/data=!3m1!4b1!4m14!4m13!1m5!1m1!1s0x864e9c34982312d1:0xea741a5750bb2386!2m2!1d-96.8512063!2d32.8481029!1m5!1m1!1s0x864e9f65bfc3100d:0x7bbcfda3c871aa8c!2m2!1d-96.7587179!2d32.8361941!3e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istsportstherapies.com/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istsportstherapies.com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irbnb.com/s/6162-East-Mockingbird-Lane--Dallas--TX--USA/homes?current_tab_id=home_tab&amp;selected_tab_id=home_tab&amp;screen_size=large&amp;refinement_paths%5b%5d=/homes&amp;zoom=15&amp;search_by_map=true&amp;search_type=unknown&amp;hide_dates_and_guests_filters=false&amp;ne_lat=32.84131306292656&amp;ne_lng=-96.75459863486168&amp;sw_lat=32.824004287948064&amp;sw_lng=-96.76837446036217" TargetMode="External"/><Relationship Id="rId13" Type="http://schemas.openxmlformats.org/officeDocument/2006/relationships/hyperlink" Target="http://www.istsportstherapies.com/" TargetMode="External"/><Relationship Id="rId3" Type="http://schemas.openxmlformats.org/officeDocument/2006/relationships/image" Target="../media/image11.jpg"/><Relationship Id="rId7" Type="http://schemas.openxmlformats.org/officeDocument/2006/relationships/hyperlink" Target="http://www.laquintadallasuptown.com/?cid=local_512" TargetMode="External"/><Relationship Id="rId12" Type="http://schemas.openxmlformats.org/officeDocument/2006/relationships/image" Target="../media/image1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doubletree3.hilton.com/en/hotels/texas/doubletree-by-hilton-hotel-dallas-campbell-centre-DFWCNDT/index.html" TargetMode="External"/><Relationship Id="rId11" Type="http://schemas.openxmlformats.org/officeDocument/2006/relationships/image" Target="../media/image13.jpg"/><Relationship Id="rId5" Type="http://schemas.openxmlformats.org/officeDocument/2006/relationships/hyperlink" Target="https://magnoliahotels.com/dallas-park-cities/" TargetMode="External"/><Relationship Id="rId10" Type="http://schemas.openxmlformats.org/officeDocument/2006/relationships/image" Target="../media/image12.jpg"/><Relationship Id="rId4" Type="http://schemas.openxmlformats.org/officeDocument/2006/relationships/image" Target="../media/image2.png"/><Relationship Id="rId9" Type="http://schemas.openxmlformats.org/officeDocument/2006/relationships/hyperlink" Target="https://www.vrbo.com/search/keywords:6162-east-mockingbird-lane-dallas-tx-usa?petIncluded=fals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sportstherapies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0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4600-A4B2-2049-90A5-9759A7988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57" y="530669"/>
            <a:ext cx="2743200" cy="2743200"/>
          </a:xfrm>
          <a:prstGeom prst="ellipse">
            <a:avLst/>
          </a:prstGeom>
          <a:solidFill>
            <a:srgbClr val="325885"/>
          </a:solidFill>
          <a:ln w="174625" cmpd="thinThick">
            <a:solidFill>
              <a:srgbClr val="A3BA83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>
                <a:solidFill>
                  <a:srgbClr val="FFFFFF"/>
                </a:solidFill>
                <a:latin typeface="Franklin Gothic Medium" panose="020B0603020102020204" pitchFamily="34" charset="0"/>
              </a:rPr>
              <a:t>Workshop Guide</a:t>
            </a:r>
            <a:endParaRPr lang="en-US" sz="2600" b="1" kern="120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3C9C777E-BBA6-724E-AE67-03861A7749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2372" y="1603718"/>
            <a:ext cx="6990227" cy="258638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934A1-FB9A-EA48-A2B6-03B01AA29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38600" y="4188688"/>
            <a:ext cx="6891997" cy="1988275"/>
          </a:xfr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325885"/>
              </a:solidFill>
              <a:latin typeface="Franklin Gothic Book" panose="020B0503020102020204" pitchFamily="34" charset="0"/>
            </a:endParaRPr>
          </a:p>
          <a:p>
            <a:r>
              <a:rPr lang="en-US" sz="4200" b="1" dirty="0">
                <a:solidFill>
                  <a:srgbClr val="325885"/>
                </a:solidFill>
                <a:latin typeface="Franklin Gothic Book" panose="020B0503020102020204" pitchFamily="34" charset="0"/>
              </a:rPr>
              <a:t>Integrated Therapies Institute promotes cutting edge advances in manual and movement education by hosting a wide array of internationally recognized instructors at our beautifully outfitted, purpose-built and environmentally friendly teaching center.  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325885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2" name="Title 1">
            <a:hlinkClick r:id="rId3"/>
            <a:extLst>
              <a:ext uri="{FF2B5EF4-FFF2-40B4-BE49-F238E27FC236}">
                <a16:creationId xmlns:a16="http://schemas.microsoft.com/office/drawing/2014/main" id="{0121529E-311A-47FC-A27F-CAD2185BC246}"/>
              </a:ext>
            </a:extLst>
          </p:cNvPr>
          <p:cNvSpPr txBox="1">
            <a:spLocks/>
          </p:cNvSpPr>
          <p:nvPr/>
        </p:nvSpPr>
        <p:spPr>
          <a:xfrm>
            <a:off x="118344" y="6519989"/>
            <a:ext cx="1895213" cy="3380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ISTSportsTherapies.com</a:t>
            </a:r>
          </a:p>
        </p:txBody>
      </p:sp>
    </p:spTree>
    <p:extLst>
      <p:ext uri="{BB962C8B-B14F-4D97-AF65-F5344CB8AC3E}">
        <p14:creationId xmlns:p14="http://schemas.microsoft.com/office/powerpoint/2010/main" val="28286871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7000">
        <p159:morph option="byObject"/>
      </p:transition>
    </mc:Choice>
    <mc:Fallback>
      <p:transition spd="slow" advClick="0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92" y="204716"/>
            <a:ext cx="9848816" cy="6536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D4DDC2C-1FD4-49DD-A75F-7143CA9B4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57" y="530669"/>
            <a:ext cx="1946498" cy="1804568"/>
          </a:xfrm>
          <a:prstGeom prst="ellipse">
            <a:avLst/>
          </a:prstGeom>
          <a:solidFill>
            <a:srgbClr val="325885"/>
          </a:solidFill>
          <a:ln w="174625" cmpd="thinThick">
            <a:solidFill>
              <a:srgbClr val="A3BA83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b="1" kern="1200">
                <a:solidFill>
                  <a:srgbClr val="FFFFFF"/>
                </a:solidFill>
                <a:latin typeface="Franklin Gothic Medium" panose="020B0603020102020204" pitchFamily="34" charset="0"/>
              </a:rPr>
              <a:t>Workshop Guide</a:t>
            </a:r>
            <a:endParaRPr lang="en-US" sz="2000" b="1" kern="120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FE2B0F-1D30-4619-B93A-5B10C267DE54}"/>
              </a:ext>
            </a:extLst>
          </p:cNvPr>
          <p:cNvSpPr txBox="1">
            <a:spLocks/>
          </p:cNvSpPr>
          <p:nvPr/>
        </p:nvSpPr>
        <p:spPr>
          <a:xfrm>
            <a:off x="4027115" y="206570"/>
            <a:ext cx="5258412" cy="11428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Restaurant Map</a:t>
            </a:r>
          </a:p>
        </p:txBody>
      </p:sp>
    </p:spTree>
    <p:extLst>
      <p:ext uri="{BB962C8B-B14F-4D97-AF65-F5344CB8AC3E}">
        <p14:creationId xmlns:p14="http://schemas.microsoft.com/office/powerpoint/2010/main" val="11996784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0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1640817D-969B-42F3-BEED-01972B838B3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6315" y="1973318"/>
            <a:ext cx="8236410" cy="4877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4F4600-A4B2-2049-90A5-9759A7988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57" y="530669"/>
            <a:ext cx="2743200" cy="2743200"/>
          </a:xfrm>
          <a:prstGeom prst="ellipse">
            <a:avLst/>
          </a:prstGeom>
          <a:solidFill>
            <a:srgbClr val="325885"/>
          </a:solidFill>
          <a:ln w="174625" cmpd="thinThick">
            <a:solidFill>
              <a:srgbClr val="A3BA83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>
                <a:solidFill>
                  <a:srgbClr val="FFFFFF"/>
                </a:solidFill>
                <a:latin typeface="Franklin Gothic Medium" panose="020B0603020102020204" pitchFamily="34" charset="0"/>
              </a:rPr>
              <a:t>Workshop Guide</a:t>
            </a:r>
            <a:endParaRPr lang="en-US" sz="2600" b="1" kern="120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2BB2EA-B76B-40F7-80C9-A2AEDB0EDD63}"/>
              </a:ext>
            </a:extLst>
          </p:cNvPr>
          <p:cNvSpPr txBox="1">
            <a:spLocks/>
          </p:cNvSpPr>
          <p:nvPr/>
        </p:nvSpPr>
        <p:spPr>
          <a:xfrm>
            <a:off x="4027114" y="206570"/>
            <a:ext cx="7410681" cy="1737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Stay Connected…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82EB4A-FFDF-46D8-9078-ED5CBEA50721}"/>
              </a:ext>
            </a:extLst>
          </p:cNvPr>
          <p:cNvSpPr/>
          <p:nvPr/>
        </p:nvSpPr>
        <p:spPr>
          <a:xfrm>
            <a:off x="6569722" y="936734"/>
            <a:ext cx="886264" cy="833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542024-4409-4B93-B20A-0C409405090A}"/>
              </a:ext>
            </a:extLst>
          </p:cNvPr>
          <p:cNvSpPr/>
          <p:nvPr/>
        </p:nvSpPr>
        <p:spPr>
          <a:xfrm>
            <a:off x="10292218" y="4239710"/>
            <a:ext cx="1294346" cy="1182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FD8200-2764-4AE9-B111-EF1DFE2CA3B5}"/>
              </a:ext>
            </a:extLst>
          </p:cNvPr>
          <p:cNvSpPr/>
          <p:nvPr/>
        </p:nvSpPr>
        <p:spPr>
          <a:xfrm>
            <a:off x="9086556" y="6009058"/>
            <a:ext cx="557432" cy="569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951E6E10-6B6F-4A30-A76D-2163809EE7F4}"/>
              </a:ext>
            </a:extLst>
          </p:cNvPr>
          <p:cNvSpPr txBox="1">
            <a:spLocks/>
          </p:cNvSpPr>
          <p:nvPr/>
        </p:nvSpPr>
        <p:spPr>
          <a:xfrm>
            <a:off x="5891981" y="4427960"/>
            <a:ext cx="7952440" cy="8239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Follow us on Facebook and Instagram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2400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@</a:t>
            </a:r>
            <a:r>
              <a:rPr lang="en-US" sz="2400" dirty="0" err="1">
                <a:solidFill>
                  <a:srgbClr val="325885"/>
                </a:solidFill>
                <a:latin typeface="Franklin Gothic Medium" panose="020B0603020102020204" pitchFamily="34" charset="0"/>
              </a:rPr>
              <a:t>IntegratedTherapiesInstitute</a:t>
            </a:r>
            <a:endParaRPr lang="en-US" sz="2400" dirty="0">
              <a:solidFill>
                <a:srgbClr val="325885"/>
              </a:solidFill>
              <a:latin typeface="Franklin Gothic Medium" panose="020B06030201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Join our newsletter </a:t>
            </a:r>
            <a:r>
              <a:rPr lang="en-US" sz="2400" dirty="0">
                <a:solidFill>
                  <a:srgbClr val="325885"/>
                </a:solidFill>
                <a:latin typeface="Franklin Gothic Medium" panose="020B0603020102020204" pitchFamily="34" charset="0"/>
                <a:hlinkClick r:id="rId3"/>
              </a:rPr>
              <a:t>HERE</a:t>
            </a:r>
            <a:endParaRPr lang="en-US" sz="2400" dirty="0">
              <a:solidFill>
                <a:srgbClr val="325885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026" name="Picture 2" descr="Image result for instagram icon">
            <a:extLst>
              <a:ext uri="{FF2B5EF4-FFF2-40B4-BE49-F238E27FC236}">
                <a16:creationId xmlns:a16="http://schemas.microsoft.com/office/drawing/2014/main" id="{C3B0D2F4-E263-424A-9B27-F0D02D496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93" y="3894018"/>
            <a:ext cx="2336373" cy="2336373"/>
          </a:xfrm>
          <a:prstGeom prst="rect">
            <a:avLst/>
          </a:prstGeom>
          <a:noFill/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15C080E-1A6F-418B-98FA-E8E2AF61D9B3}"/>
              </a:ext>
            </a:extLst>
          </p:cNvPr>
          <p:cNvSpPr txBox="1">
            <a:spLocks/>
          </p:cNvSpPr>
          <p:nvPr/>
        </p:nvSpPr>
        <p:spPr>
          <a:xfrm>
            <a:off x="5912419" y="6011249"/>
            <a:ext cx="7410681" cy="1737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ISTSportsTherapies.com</a:t>
            </a:r>
          </a:p>
        </p:txBody>
      </p:sp>
      <p:pic>
        <p:nvPicPr>
          <p:cNvPr id="21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DE2812B3-F7CC-437F-920C-B23C0C20B3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6370" y="1259993"/>
            <a:ext cx="6990227" cy="25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91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0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4600-A4B2-2049-90A5-9759A7988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57" y="530669"/>
            <a:ext cx="2743200" cy="2743200"/>
          </a:xfrm>
          <a:prstGeom prst="ellipse">
            <a:avLst/>
          </a:prstGeom>
          <a:solidFill>
            <a:srgbClr val="325885"/>
          </a:solidFill>
          <a:ln w="174625" cmpd="thinThick">
            <a:solidFill>
              <a:srgbClr val="A3BA83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>
                <a:solidFill>
                  <a:srgbClr val="FFFFFF"/>
                </a:solidFill>
                <a:latin typeface="Franklin Gothic Medium" panose="020B0603020102020204" pitchFamily="34" charset="0"/>
              </a:rPr>
              <a:t>Workshop Guide</a:t>
            </a:r>
            <a:endParaRPr lang="en-US" sz="2600" b="1" kern="120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934A1-FB9A-EA48-A2B6-03B01AA29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38600" y="4188688"/>
            <a:ext cx="7693855" cy="198827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325885"/>
              </a:solidFill>
              <a:latin typeface="Franklin Gothic Book" panose="020B05030201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300" b="1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We’re excited to host you for this amazing educational experience.  Please take a moment to read through the following information which addresses important subjects from travel and lodging, to parking and Wi-Fi codes. 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325885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2BB2EA-B76B-40F7-80C9-A2AEDB0EDD63}"/>
              </a:ext>
            </a:extLst>
          </p:cNvPr>
          <p:cNvSpPr txBox="1">
            <a:spLocks/>
          </p:cNvSpPr>
          <p:nvPr/>
        </p:nvSpPr>
        <p:spPr>
          <a:xfrm>
            <a:off x="4027114" y="2837233"/>
            <a:ext cx="7410681" cy="1737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Welcome to Integrated Therapies Institute</a:t>
            </a:r>
          </a:p>
        </p:txBody>
      </p:sp>
      <p:pic>
        <p:nvPicPr>
          <p:cNvPr id="9" name="Content Placeholder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A07432-DC1C-4C6E-B2EB-8828E8E0B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403" y="5184122"/>
            <a:ext cx="1428750" cy="1428750"/>
          </a:xfr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B3BFB2D-22FA-4C18-9FF9-056EA4D47DD8}"/>
              </a:ext>
            </a:extLst>
          </p:cNvPr>
          <p:cNvSpPr/>
          <p:nvPr/>
        </p:nvSpPr>
        <p:spPr>
          <a:xfrm>
            <a:off x="10855744" y="2904478"/>
            <a:ext cx="1294346" cy="1182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Placeholder 5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CD262934-B8A6-4C48-8060-315C523C26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5047"/>
          <a:stretch/>
        </p:blipFill>
        <p:spPr>
          <a:xfrm>
            <a:off x="7385538" y="10"/>
            <a:ext cx="4806463" cy="3422973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11A1343-C55F-40E8-B17F-92E9E6F2517D}"/>
              </a:ext>
            </a:extLst>
          </p:cNvPr>
          <p:cNvSpPr/>
          <p:nvPr/>
        </p:nvSpPr>
        <p:spPr>
          <a:xfrm>
            <a:off x="6999263" y="113720"/>
            <a:ext cx="886264" cy="8338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D78C2EC-0A9C-4084-A474-5FA3D39E2799}"/>
              </a:ext>
            </a:extLst>
          </p:cNvPr>
          <p:cNvSpPr/>
          <p:nvPr/>
        </p:nvSpPr>
        <p:spPr>
          <a:xfrm>
            <a:off x="10738925" y="5993647"/>
            <a:ext cx="557432" cy="5693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hlinkClick r:id="rId4"/>
            <a:extLst>
              <a:ext uri="{FF2B5EF4-FFF2-40B4-BE49-F238E27FC236}">
                <a16:creationId xmlns:a16="http://schemas.microsoft.com/office/drawing/2014/main" id="{3D6737C2-D4F4-4330-BB14-E65CAB4B3AE3}"/>
              </a:ext>
            </a:extLst>
          </p:cNvPr>
          <p:cNvSpPr txBox="1">
            <a:spLocks/>
          </p:cNvSpPr>
          <p:nvPr/>
        </p:nvSpPr>
        <p:spPr>
          <a:xfrm>
            <a:off x="118344" y="6519989"/>
            <a:ext cx="1895213" cy="3380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ISTSportsTherapies.com</a:t>
            </a:r>
          </a:p>
        </p:txBody>
      </p:sp>
    </p:spTree>
    <p:extLst>
      <p:ext uri="{BB962C8B-B14F-4D97-AF65-F5344CB8AC3E}">
        <p14:creationId xmlns:p14="http://schemas.microsoft.com/office/powerpoint/2010/main" val="1344521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82EB4A-FFDF-46D8-9078-ED5CBEA50721}"/>
              </a:ext>
            </a:extLst>
          </p:cNvPr>
          <p:cNvSpPr/>
          <p:nvPr/>
        </p:nvSpPr>
        <p:spPr>
          <a:xfrm>
            <a:off x="6569722" y="936734"/>
            <a:ext cx="886264" cy="833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0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4600-A4B2-2049-90A5-9759A7988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57" y="530669"/>
            <a:ext cx="2743200" cy="2743200"/>
          </a:xfrm>
          <a:prstGeom prst="ellipse">
            <a:avLst/>
          </a:prstGeom>
          <a:solidFill>
            <a:srgbClr val="325885"/>
          </a:solidFill>
          <a:ln w="174625" cmpd="thinThick">
            <a:solidFill>
              <a:srgbClr val="A3BA83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>
                <a:solidFill>
                  <a:srgbClr val="FFFFFF"/>
                </a:solidFill>
                <a:latin typeface="Franklin Gothic Medium" panose="020B0603020102020204" pitchFamily="34" charset="0"/>
              </a:rPr>
              <a:t>Workshop Guide</a:t>
            </a:r>
            <a:endParaRPr lang="en-US" sz="2600" b="1" kern="120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934A1-FB9A-EA48-A2B6-03B01AA29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53201" y="1136031"/>
            <a:ext cx="3938155" cy="1988275"/>
          </a:xfr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Full-sized refrigerator with filtered water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Commercial Keurig station stocked with your favorite coffees and teas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Basic hearty and healthy snacks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Device charging station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Sonic ice maker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Toaster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Microwave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Cubby storage for your personal items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Dual handwashing station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solidFill>
                <a:srgbClr val="325885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2BB2EA-B76B-40F7-80C9-A2AEDB0EDD63}"/>
              </a:ext>
            </a:extLst>
          </p:cNvPr>
          <p:cNvSpPr txBox="1">
            <a:spLocks/>
          </p:cNvSpPr>
          <p:nvPr/>
        </p:nvSpPr>
        <p:spPr>
          <a:xfrm>
            <a:off x="4027114" y="206570"/>
            <a:ext cx="7410681" cy="1737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Amenities</a:t>
            </a:r>
          </a:p>
        </p:txBody>
      </p:sp>
      <p:pic>
        <p:nvPicPr>
          <p:cNvPr id="9" name="Content Placeholder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A07432-DC1C-4C6E-B2EB-8828E8E0B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403" y="5184122"/>
            <a:ext cx="1428750" cy="1428750"/>
          </a:xfrm>
        </p:spPr>
      </p:pic>
      <p:pic>
        <p:nvPicPr>
          <p:cNvPr id="12" name="Picture Placeholder 5" descr="A view of a kitchen&#10;&#10;Description automatically generated">
            <a:extLst>
              <a:ext uri="{FF2B5EF4-FFF2-40B4-BE49-F238E27FC236}">
                <a16:creationId xmlns:a16="http://schemas.microsoft.com/office/drawing/2014/main" id="{552FC924-9FA3-47BD-8520-2BC9EA4D3D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987" b="4987"/>
          <a:stretch>
            <a:fillRect/>
          </a:stretch>
        </p:blipFill>
        <p:spPr>
          <a:xfrm>
            <a:off x="7410411" y="0"/>
            <a:ext cx="4781589" cy="430468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4542024-4409-4B93-B20A-0C409405090A}"/>
              </a:ext>
            </a:extLst>
          </p:cNvPr>
          <p:cNvSpPr/>
          <p:nvPr/>
        </p:nvSpPr>
        <p:spPr>
          <a:xfrm>
            <a:off x="10292218" y="4239710"/>
            <a:ext cx="1294346" cy="1182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FD8200-2764-4AE9-B111-EF1DFE2CA3B5}"/>
              </a:ext>
            </a:extLst>
          </p:cNvPr>
          <p:cNvSpPr/>
          <p:nvPr/>
        </p:nvSpPr>
        <p:spPr>
          <a:xfrm>
            <a:off x="9086556" y="6009058"/>
            <a:ext cx="557432" cy="569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hlinkClick r:id="rId4"/>
            <a:extLst>
              <a:ext uri="{FF2B5EF4-FFF2-40B4-BE49-F238E27FC236}">
                <a16:creationId xmlns:a16="http://schemas.microsoft.com/office/drawing/2014/main" id="{E36ED501-0D3E-4171-B92E-C51C7368E237}"/>
              </a:ext>
            </a:extLst>
          </p:cNvPr>
          <p:cNvSpPr txBox="1">
            <a:spLocks/>
          </p:cNvSpPr>
          <p:nvPr/>
        </p:nvSpPr>
        <p:spPr>
          <a:xfrm>
            <a:off x="118344" y="6519989"/>
            <a:ext cx="1895213" cy="3380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ISTSportsTherapies.com</a:t>
            </a:r>
          </a:p>
        </p:txBody>
      </p:sp>
    </p:spTree>
    <p:extLst>
      <p:ext uri="{BB962C8B-B14F-4D97-AF65-F5344CB8AC3E}">
        <p14:creationId xmlns:p14="http://schemas.microsoft.com/office/powerpoint/2010/main" val="80929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0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4600-A4B2-2049-90A5-9759A7988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57" y="530669"/>
            <a:ext cx="2743200" cy="2743200"/>
          </a:xfrm>
          <a:prstGeom prst="ellipse">
            <a:avLst/>
          </a:prstGeom>
          <a:solidFill>
            <a:srgbClr val="325885"/>
          </a:solidFill>
          <a:ln w="174625" cmpd="thinThick">
            <a:solidFill>
              <a:srgbClr val="A3BA83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>
                <a:solidFill>
                  <a:srgbClr val="FFFFFF"/>
                </a:solidFill>
                <a:latin typeface="Franklin Gothic Medium" panose="020B0603020102020204" pitchFamily="34" charset="0"/>
              </a:rPr>
              <a:t>Workshop Guide</a:t>
            </a:r>
            <a:endParaRPr lang="en-US" sz="2600" b="1" kern="120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9" name="Content Placeholder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A07432-DC1C-4C6E-B2EB-8828E8E0B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403" y="5184122"/>
            <a:ext cx="1428750" cy="1428750"/>
          </a:xfr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B3BFB2D-22FA-4C18-9FF9-056EA4D47DD8}"/>
              </a:ext>
            </a:extLst>
          </p:cNvPr>
          <p:cNvSpPr/>
          <p:nvPr/>
        </p:nvSpPr>
        <p:spPr>
          <a:xfrm>
            <a:off x="10855744" y="2904478"/>
            <a:ext cx="1294346" cy="1182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11A1343-C55F-40E8-B17F-92E9E6F2517D}"/>
              </a:ext>
            </a:extLst>
          </p:cNvPr>
          <p:cNvSpPr/>
          <p:nvPr/>
        </p:nvSpPr>
        <p:spPr>
          <a:xfrm>
            <a:off x="6999263" y="113720"/>
            <a:ext cx="886264" cy="8338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D78C2EC-0A9C-4084-A474-5FA3D39E2799}"/>
              </a:ext>
            </a:extLst>
          </p:cNvPr>
          <p:cNvSpPr/>
          <p:nvPr/>
        </p:nvSpPr>
        <p:spPr>
          <a:xfrm>
            <a:off x="10738925" y="5993647"/>
            <a:ext cx="557432" cy="5693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F75E472-DBB3-4D03-B9EB-ECF1D65D593C}"/>
              </a:ext>
            </a:extLst>
          </p:cNvPr>
          <p:cNvSpPr txBox="1">
            <a:spLocks/>
          </p:cNvSpPr>
          <p:nvPr/>
        </p:nvSpPr>
        <p:spPr>
          <a:xfrm>
            <a:off x="4027114" y="206570"/>
            <a:ext cx="7410681" cy="1737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Things To Bring And Know</a:t>
            </a:r>
          </a:p>
        </p:txBody>
      </p:sp>
      <p:sp>
        <p:nvSpPr>
          <p:cNvPr id="15" name="Title 1">
            <a:hlinkClick r:id="rId3"/>
            <a:extLst>
              <a:ext uri="{FF2B5EF4-FFF2-40B4-BE49-F238E27FC236}">
                <a16:creationId xmlns:a16="http://schemas.microsoft.com/office/drawing/2014/main" id="{2DA956AB-8DE1-475B-AB33-FB90CFF5CF10}"/>
              </a:ext>
            </a:extLst>
          </p:cNvPr>
          <p:cNvSpPr txBox="1">
            <a:spLocks/>
          </p:cNvSpPr>
          <p:nvPr/>
        </p:nvSpPr>
        <p:spPr>
          <a:xfrm>
            <a:off x="118344" y="6519989"/>
            <a:ext cx="1895213" cy="3380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ISTSportsTherapies.com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934A1-FB9A-EA48-A2B6-03B01AA29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38600" y="1224269"/>
            <a:ext cx="7860997" cy="5117537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Those who are not flying should bring a therapy table.  If this is not possible, please notify the instructor or host in advance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Students are required to supply their own sheets, towels, lubricants, etc.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Out of sensitivity for those with allergies or migraines, we ask that  you refrain from using any scents including perfume, cologne and essential oils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As we have a full-size refrigerator and microwave, feel free to bring your own food and beverages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There is ample, free parking in our back lot with direct entry to the Institute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The building door code is 1492 (needed on weekends)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Restroom code is 1492* - ladies room handle only lifts up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Wi-Fi login:	IST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1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     Password:  123456789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325885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556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0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4600-A4B2-2049-90A5-9759A7988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57" y="530669"/>
            <a:ext cx="2743200" cy="2743200"/>
          </a:xfrm>
          <a:prstGeom prst="ellipse">
            <a:avLst/>
          </a:prstGeom>
          <a:solidFill>
            <a:srgbClr val="325885"/>
          </a:solidFill>
          <a:ln w="174625" cmpd="thinThick">
            <a:solidFill>
              <a:srgbClr val="A3BA83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>
                <a:solidFill>
                  <a:srgbClr val="FFFFFF"/>
                </a:solidFill>
                <a:latin typeface="Franklin Gothic Medium" panose="020B0603020102020204" pitchFamily="34" charset="0"/>
              </a:rPr>
              <a:t>Workshop Guide</a:t>
            </a:r>
            <a:endParaRPr lang="en-US" sz="2600" b="1" kern="120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2BB2EA-B76B-40F7-80C9-A2AEDB0EDD63}"/>
              </a:ext>
            </a:extLst>
          </p:cNvPr>
          <p:cNvSpPr txBox="1">
            <a:spLocks/>
          </p:cNvSpPr>
          <p:nvPr/>
        </p:nvSpPr>
        <p:spPr>
          <a:xfrm>
            <a:off x="4027114" y="206570"/>
            <a:ext cx="7410681" cy="1737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Getting Here From Airports</a:t>
            </a:r>
          </a:p>
        </p:txBody>
      </p:sp>
      <p:pic>
        <p:nvPicPr>
          <p:cNvPr id="9" name="Content Placeholder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A07432-DC1C-4C6E-B2EB-8828E8E0B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403" y="5184122"/>
            <a:ext cx="1428750" cy="142875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82EB4A-FFDF-46D8-9078-ED5CBEA50721}"/>
              </a:ext>
            </a:extLst>
          </p:cNvPr>
          <p:cNvSpPr/>
          <p:nvPr/>
        </p:nvSpPr>
        <p:spPr>
          <a:xfrm>
            <a:off x="6569722" y="936734"/>
            <a:ext cx="886264" cy="833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542024-4409-4B93-B20A-0C409405090A}"/>
              </a:ext>
            </a:extLst>
          </p:cNvPr>
          <p:cNvSpPr/>
          <p:nvPr/>
        </p:nvSpPr>
        <p:spPr>
          <a:xfrm>
            <a:off x="10292218" y="4239710"/>
            <a:ext cx="1294346" cy="1182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FD8200-2764-4AE9-B111-EF1DFE2CA3B5}"/>
              </a:ext>
            </a:extLst>
          </p:cNvPr>
          <p:cNvSpPr/>
          <p:nvPr/>
        </p:nvSpPr>
        <p:spPr>
          <a:xfrm>
            <a:off x="9086556" y="6009058"/>
            <a:ext cx="557432" cy="569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0C6DE1AD-EEE4-4A67-9C70-B104B0240D3E}"/>
              </a:ext>
            </a:extLst>
          </p:cNvPr>
          <p:cNvSpPr txBox="1">
            <a:spLocks/>
          </p:cNvSpPr>
          <p:nvPr/>
        </p:nvSpPr>
        <p:spPr>
          <a:xfrm>
            <a:off x="3869471" y="1902618"/>
            <a:ext cx="6100833" cy="823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300" dirty="0">
                <a:solidFill>
                  <a:srgbClr val="325885"/>
                </a:solidFill>
                <a:latin typeface="Franklin Gothic Medium" panose="020B06030201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From DFW International </a:t>
            </a:r>
            <a:r>
              <a:rPr lang="en-US" sz="2300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| 23.8 miles 32 mi	</a:t>
            </a:r>
          </a:p>
        </p:txBody>
      </p:sp>
      <p:pic>
        <p:nvPicPr>
          <p:cNvPr id="21" name="Picture 20">
            <a:hlinkClick r:id="rId3"/>
            <a:extLst>
              <a:ext uri="{FF2B5EF4-FFF2-40B4-BE49-F238E27FC236}">
                <a16:creationId xmlns:a16="http://schemas.microsoft.com/office/drawing/2014/main" id="{3D67E5B4-344C-490F-9FC3-A0AA4AB5B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471" y="2334517"/>
            <a:ext cx="6422747" cy="3810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itle 1">
            <a:hlinkClick r:id="rId5"/>
            <a:extLst>
              <a:ext uri="{FF2B5EF4-FFF2-40B4-BE49-F238E27FC236}">
                <a16:creationId xmlns:a16="http://schemas.microsoft.com/office/drawing/2014/main" id="{DF2BD4FD-8524-4B02-8526-0AC45AAD549A}"/>
              </a:ext>
            </a:extLst>
          </p:cNvPr>
          <p:cNvSpPr txBox="1">
            <a:spLocks/>
          </p:cNvSpPr>
          <p:nvPr/>
        </p:nvSpPr>
        <p:spPr>
          <a:xfrm>
            <a:off x="118344" y="6519989"/>
            <a:ext cx="1895213" cy="3380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ISTSportsTherapies.com</a:t>
            </a:r>
          </a:p>
        </p:txBody>
      </p:sp>
    </p:spTree>
    <p:extLst>
      <p:ext uri="{BB962C8B-B14F-4D97-AF65-F5344CB8AC3E}">
        <p14:creationId xmlns:p14="http://schemas.microsoft.com/office/powerpoint/2010/main" val="3923841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0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4600-A4B2-2049-90A5-9759A7988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57" y="530669"/>
            <a:ext cx="2743200" cy="2743200"/>
          </a:xfrm>
          <a:prstGeom prst="ellipse">
            <a:avLst/>
          </a:prstGeom>
          <a:solidFill>
            <a:srgbClr val="325885"/>
          </a:solidFill>
          <a:ln w="174625" cmpd="thinThick">
            <a:solidFill>
              <a:srgbClr val="A3BA83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>
                <a:solidFill>
                  <a:srgbClr val="FFFFFF"/>
                </a:solidFill>
                <a:latin typeface="Franklin Gothic Medium" panose="020B0603020102020204" pitchFamily="34" charset="0"/>
              </a:rPr>
              <a:t>Workshop Guide</a:t>
            </a:r>
            <a:endParaRPr lang="en-US" sz="2600" b="1" kern="120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2BB2EA-B76B-40F7-80C9-A2AEDB0EDD63}"/>
              </a:ext>
            </a:extLst>
          </p:cNvPr>
          <p:cNvSpPr txBox="1">
            <a:spLocks/>
          </p:cNvSpPr>
          <p:nvPr/>
        </p:nvSpPr>
        <p:spPr>
          <a:xfrm>
            <a:off x="4027114" y="206570"/>
            <a:ext cx="7410681" cy="1737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Getting Here From Airports</a:t>
            </a:r>
          </a:p>
        </p:txBody>
      </p:sp>
      <p:pic>
        <p:nvPicPr>
          <p:cNvPr id="9" name="Content Placeholder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A07432-DC1C-4C6E-B2EB-8828E8E0B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403" y="5184122"/>
            <a:ext cx="1428750" cy="142875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82EB4A-FFDF-46D8-9078-ED5CBEA50721}"/>
              </a:ext>
            </a:extLst>
          </p:cNvPr>
          <p:cNvSpPr/>
          <p:nvPr/>
        </p:nvSpPr>
        <p:spPr>
          <a:xfrm>
            <a:off x="6569722" y="936734"/>
            <a:ext cx="886264" cy="833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542024-4409-4B93-B20A-0C409405090A}"/>
              </a:ext>
            </a:extLst>
          </p:cNvPr>
          <p:cNvSpPr/>
          <p:nvPr/>
        </p:nvSpPr>
        <p:spPr>
          <a:xfrm>
            <a:off x="10292218" y="4239710"/>
            <a:ext cx="1294346" cy="1182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FD8200-2764-4AE9-B111-EF1DFE2CA3B5}"/>
              </a:ext>
            </a:extLst>
          </p:cNvPr>
          <p:cNvSpPr/>
          <p:nvPr/>
        </p:nvSpPr>
        <p:spPr>
          <a:xfrm>
            <a:off x="9086556" y="6009058"/>
            <a:ext cx="557432" cy="569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Content Placeholder 11">
            <a:hlinkClick r:id="rId3"/>
            <a:extLst>
              <a:ext uri="{FF2B5EF4-FFF2-40B4-BE49-F238E27FC236}">
                <a16:creationId xmlns:a16="http://schemas.microsoft.com/office/drawing/2014/main" id="{08A752C6-9004-4EA5-8D04-B5283238D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4868" y="2334517"/>
            <a:ext cx="4872449" cy="3810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951E6E10-6B6F-4A30-A76D-2163809EE7F4}"/>
              </a:ext>
            </a:extLst>
          </p:cNvPr>
          <p:cNvSpPr txBox="1">
            <a:spLocks/>
          </p:cNvSpPr>
          <p:nvPr/>
        </p:nvSpPr>
        <p:spPr>
          <a:xfrm>
            <a:off x="3864422" y="1917372"/>
            <a:ext cx="5645338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300" dirty="0">
                <a:solidFill>
                  <a:srgbClr val="325885"/>
                </a:solidFill>
                <a:latin typeface="Franklin Gothic Medium" panose="020B06030201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From Dallas Love Field </a:t>
            </a:r>
            <a:r>
              <a:rPr lang="en-US" sz="2300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|5.6 miles 23 min</a:t>
            </a:r>
          </a:p>
        </p:txBody>
      </p:sp>
      <p:sp>
        <p:nvSpPr>
          <p:cNvPr id="13" name="Title 1">
            <a:hlinkClick r:id="rId5"/>
            <a:extLst>
              <a:ext uri="{FF2B5EF4-FFF2-40B4-BE49-F238E27FC236}">
                <a16:creationId xmlns:a16="http://schemas.microsoft.com/office/drawing/2014/main" id="{D3DF7141-FA8F-4920-AE6D-27724CD206E2}"/>
              </a:ext>
            </a:extLst>
          </p:cNvPr>
          <p:cNvSpPr txBox="1">
            <a:spLocks/>
          </p:cNvSpPr>
          <p:nvPr/>
        </p:nvSpPr>
        <p:spPr>
          <a:xfrm>
            <a:off x="118344" y="6519989"/>
            <a:ext cx="1895213" cy="3380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ISTSportsTherapies.com</a:t>
            </a:r>
          </a:p>
        </p:txBody>
      </p:sp>
    </p:spTree>
    <p:extLst>
      <p:ext uri="{BB962C8B-B14F-4D97-AF65-F5344CB8AC3E}">
        <p14:creationId xmlns:p14="http://schemas.microsoft.com/office/powerpoint/2010/main" val="262405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83E4DF66-845D-48C1-9422-14B578111971}"/>
              </a:ext>
            </a:extLst>
          </p:cNvPr>
          <p:cNvSpPr/>
          <p:nvPr/>
        </p:nvSpPr>
        <p:spPr>
          <a:xfrm>
            <a:off x="6999263" y="113720"/>
            <a:ext cx="886264" cy="8338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8D7A4D5-97B8-4594-95BA-03044F743C84}"/>
              </a:ext>
            </a:extLst>
          </p:cNvPr>
          <p:cNvSpPr/>
          <p:nvPr/>
        </p:nvSpPr>
        <p:spPr>
          <a:xfrm>
            <a:off x="10738925" y="5993647"/>
            <a:ext cx="557432" cy="5693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0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4600-A4B2-2049-90A5-9759A7988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57" y="530669"/>
            <a:ext cx="2743200" cy="2743200"/>
          </a:xfrm>
          <a:prstGeom prst="ellipse">
            <a:avLst/>
          </a:prstGeom>
          <a:solidFill>
            <a:srgbClr val="325885"/>
          </a:solidFill>
          <a:ln w="174625" cmpd="thinThick">
            <a:solidFill>
              <a:srgbClr val="A3BA83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>
                <a:solidFill>
                  <a:srgbClr val="FFFFFF"/>
                </a:solidFill>
                <a:latin typeface="Franklin Gothic Medium" panose="020B0603020102020204" pitchFamily="34" charset="0"/>
              </a:rPr>
              <a:t>Workshop Guide</a:t>
            </a:r>
            <a:endParaRPr lang="en-US" sz="2600" b="1" kern="120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2BB2EA-B76B-40F7-80C9-A2AEDB0EDD63}"/>
              </a:ext>
            </a:extLst>
          </p:cNvPr>
          <p:cNvSpPr txBox="1">
            <a:spLocks/>
          </p:cNvSpPr>
          <p:nvPr/>
        </p:nvSpPr>
        <p:spPr>
          <a:xfrm>
            <a:off x="4027114" y="206570"/>
            <a:ext cx="7410681" cy="1737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Getting Here From Airports</a:t>
            </a:r>
          </a:p>
        </p:txBody>
      </p:sp>
      <p:pic>
        <p:nvPicPr>
          <p:cNvPr id="9" name="Content Placeholder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A07432-DC1C-4C6E-B2EB-8828E8E0B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403" y="5184122"/>
            <a:ext cx="1428750" cy="1428750"/>
          </a:xfrm>
        </p:spPr>
      </p:pic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951E6E10-6B6F-4A30-A76D-2163809EE7F4}"/>
              </a:ext>
            </a:extLst>
          </p:cNvPr>
          <p:cNvSpPr txBox="1">
            <a:spLocks/>
          </p:cNvSpPr>
          <p:nvPr/>
        </p:nvSpPr>
        <p:spPr>
          <a:xfrm>
            <a:off x="4027113" y="1114372"/>
            <a:ext cx="7916357" cy="8239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300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Riding DART Light Rail to ISTI</a:t>
            </a:r>
          </a:p>
          <a:p>
            <a:r>
              <a:rPr lang="en-US" sz="1400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Want to save money and travel stress free from DFW Airport?  You can take the DART light rail from DFW airport to within 1 mile of the Institute with no transfers.</a:t>
            </a:r>
          </a:p>
          <a:p>
            <a:r>
              <a:rPr lang="en-US" sz="1400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$2.50 for a 2 hour pass and bags ride free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Depart from: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     DFW International Airport, Terminal 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     (American Airlines Terminal)</a:t>
            </a:r>
            <a:br>
              <a:rPr lang="en-US" sz="1400" dirty="0">
                <a:solidFill>
                  <a:srgbClr val="325885"/>
                </a:solidFill>
                <a:latin typeface="Franklin Gothic Medium" panose="020B0603020102020204" pitchFamily="34" charset="0"/>
              </a:rPr>
            </a:br>
            <a:r>
              <a:rPr lang="en-US" sz="1400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     2049 N. Service Road, DFW Airport 75261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     TAKE the ORANGE LINE</a:t>
            </a:r>
          </a:p>
          <a:p>
            <a:r>
              <a:rPr lang="en-US" sz="1400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Arrive at: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    SMU/Mockingbird Station 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    Mockingbird Lane and North Central Expwy. </a:t>
            </a:r>
            <a:br>
              <a:rPr lang="en-US" sz="1400" dirty="0">
                <a:solidFill>
                  <a:srgbClr val="325885"/>
                </a:solidFill>
                <a:latin typeface="Franklin Gothic Medium" panose="020B0603020102020204" pitchFamily="34" charset="0"/>
              </a:rPr>
            </a:br>
            <a:r>
              <a:rPr lang="en-US" sz="1400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    5465 E. Mockingbird Lane, Dallas 75206</a:t>
            </a:r>
          </a:p>
          <a:p>
            <a:r>
              <a:rPr lang="en-US" sz="1400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From Mockingbird Stations, you can walk, take Uber/Lyft/taxi or bus to your place of lodging or ISTI (1.2 miles)</a:t>
            </a:r>
          </a:p>
          <a:p>
            <a:r>
              <a:rPr lang="en-US" sz="1400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For public transit assistance, call DART Customer Service at 214-979-1111 or visit DART.org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https://www.dart.org/riding/DARTHowToRideToDFWAirport.pdf</a:t>
            </a:r>
          </a:p>
          <a:p>
            <a:pPr marL="0" indent="0">
              <a:buNone/>
            </a:pPr>
            <a:endParaRPr lang="en-US" sz="2000" dirty="0">
              <a:solidFill>
                <a:srgbClr val="325885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2" name="Picture 11" descr="A large long train on a steel track&#10;&#10;Description automatically generated">
            <a:extLst>
              <a:ext uri="{FF2B5EF4-FFF2-40B4-BE49-F238E27FC236}">
                <a16:creationId xmlns:a16="http://schemas.microsoft.com/office/drawing/2014/main" id="{F7BF4464-891A-4A9B-AE33-2A7D122447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67"/>
          <a:stretch/>
        </p:blipFill>
        <p:spPr>
          <a:xfrm>
            <a:off x="2013557" y="5037615"/>
            <a:ext cx="1856629" cy="174131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A large long train on a steel track&#10;&#10;Description automatically generated">
            <a:extLst>
              <a:ext uri="{FF2B5EF4-FFF2-40B4-BE49-F238E27FC236}">
                <a16:creationId xmlns:a16="http://schemas.microsoft.com/office/drawing/2014/main" id="{8382D00C-3698-4419-BECE-CB3CEEBDB4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91"/>
          <a:stretch/>
        </p:blipFill>
        <p:spPr>
          <a:xfrm>
            <a:off x="1178373" y="3429000"/>
            <a:ext cx="2265677" cy="214180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CF858B9E-081F-4E84-9AA0-52F25F6AF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2652" y="2043655"/>
            <a:ext cx="3725960" cy="2702512"/>
          </a:xfrm>
          <a:prstGeom prst="rect">
            <a:avLst/>
          </a:prstGeom>
        </p:spPr>
      </p:pic>
      <p:sp>
        <p:nvSpPr>
          <p:cNvPr id="23" name="Title 1">
            <a:hlinkClick r:id="rId6"/>
            <a:extLst>
              <a:ext uri="{FF2B5EF4-FFF2-40B4-BE49-F238E27FC236}">
                <a16:creationId xmlns:a16="http://schemas.microsoft.com/office/drawing/2014/main" id="{F789BA51-0B79-448C-BBD3-4F3A94AF25AC}"/>
              </a:ext>
            </a:extLst>
          </p:cNvPr>
          <p:cNvSpPr txBox="1">
            <a:spLocks/>
          </p:cNvSpPr>
          <p:nvPr/>
        </p:nvSpPr>
        <p:spPr>
          <a:xfrm>
            <a:off x="118344" y="6519989"/>
            <a:ext cx="1895213" cy="3380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ISTSportsTherapies.com</a:t>
            </a:r>
          </a:p>
        </p:txBody>
      </p:sp>
    </p:spTree>
    <p:extLst>
      <p:ext uri="{BB962C8B-B14F-4D97-AF65-F5344CB8AC3E}">
        <p14:creationId xmlns:p14="http://schemas.microsoft.com/office/powerpoint/2010/main" val="1848176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large brick building with grass in front of a house&#10;&#10;Description automatically generated">
            <a:extLst>
              <a:ext uri="{FF2B5EF4-FFF2-40B4-BE49-F238E27FC236}">
                <a16:creationId xmlns:a16="http://schemas.microsoft.com/office/drawing/2014/main" id="{0F80043F-8B3F-48AA-97D1-A07A3094BF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564" b="4"/>
          <a:stretch/>
        </p:blipFill>
        <p:spPr>
          <a:xfrm>
            <a:off x="9169889" y="26719"/>
            <a:ext cx="3174511" cy="2661992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pic>
        <p:nvPicPr>
          <p:cNvPr id="15" name="Picture 14" descr="A view of a living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626D0169-38ED-40F2-9284-4C2BA16344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16" r="3954" b="-4"/>
          <a:stretch/>
        </p:blipFill>
        <p:spPr>
          <a:xfrm>
            <a:off x="8766309" y="3923041"/>
            <a:ext cx="3422020" cy="2934960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0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4600-A4B2-2049-90A5-9759A7988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57" y="530669"/>
            <a:ext cx="2743200" cy="2743200"/>
          </a:xfrm>
          <a:prstGeom prst="ellipse">
            <a:avLst/>
          </a:prstGeom>
          <a:solidFill>
            <a:srgbClr val="325885"/>
          </a:solidFill>
          <a:ln w="174625" cmpd="thinThick">
            <a:solidFill>
              <a:srgbClr val="A3BA83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>
                <a:solidFill>
                  <a:srgbClr val="FFFFFF"/>
                </a:solidFill>
                <a:latin typeface="Franklin Gothic Medium" panose="020B0603020102020204" pitchFamily="34" charset="0"/>
              </a:rPr>
              <a:t>Workshop Guide</a:t>
            </a:r>
            <a:endParaRPr lang="en-US" sz="2600" b="1" kern="120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9" name="Content Placeholder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A07432-DC1C-4C6E-B2EB-8828E8E0B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2403" y="5184122"/>
            <a:ext cx="1428750" cy="1428750"/>
          </a:xfr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B3BFB2D-22FA-4C18-9FF9-056EA4D47DD8}"/>
              </a:ext>
            </a:extLst>
          </p:cNvPr>
          <p:cNvSpPr/>
          <p:nvPr/>
        </p:nvSpPr>
        <p:spPr>
          <a:xfrm>
            <a:off x="10855744" y="2904478"/>
            <a:ext cx="1294346" cy="11828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11A1343-C55F-40E8-B17F-92E9E6F2517D}"/>
              </a:ext>
            </a:extLst>
          </p:cNvPr>
          <p:cNvSpPr/>
          <p:nvPr/>
        </p:nvSpPr>
        <p:spPr>
          <a:xfrm>
            <a:off x="6999263" y="113720"/>
            <a:ext cx="886264" cy="8338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D78C2EC-0A9C-4084-A474-5FA3D39E2799}"/>
              </a:ext>
            </a:extLst>
          </p:cNvPr>
          <p:cNvSpPr/>
          <p:nvPr/>
        </p:nvSpPr>
        <p:spPr>
          <a:xfrm>
            <a:off x="8557126" y="5047145"/>
            <a:ext cx="557432" cy="5693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F75E472-DBB3-4D03-B9EB-ECF1D65D593C}"/>
              </a:ext>
            </a:extLst>
          </p:cNvPr>
          <p:cNvSpPr txBox="1">
            <a:spLocks/>
          </p:cNvSpPr>
          <p:nvPr/>
        </p:nvSpPr>
        <p:spPr>
          <a:xfrm>
            <a:off x="4027114" y="206570"/>
            <a:ext cx="7691274" cy="1737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Lodging and</a:t>
            </a:r>
          </a:p>
          <a:p>
            <a:pPr>
              <a:lnSpc>
                <a:spcPct val="100000"/>
              </a:lnSpc>
            </a:pPr>
            <a:r>
              <a:rPr lang="en-US" sz="4400" b="1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Accommodations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221D7F-615D-4135-9121-BD137D68EBF3}"/>
              </a:ext>
            </a:extLst>
          </p:cNvPr>
          <p:cNvSpPr/>
          <p:nvPr/>
        </p:nvSpPr>
        <p:spPr>
          <a:xfrm>
            <a:off x="4027113" y="1511349"/>
            <a:ext cx="69878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325885"/>
                </a:solidFill>
                <a:latin typeface="Franklin Gothic Medium" panose="020B0603020102020204" pitchFamily="34" charset="0"/>
                <a:hlinkClick r:id="rId5" tooltip="The Highland by Hilt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Highland Dallas – Curio Collection by Hilton</a:t>
            </a:r>
          </a:p>
          <a:p>
            <a:r>
              <a:rPr lang="en-US" sz="2000" dirty="0">
                <a:solidFill>
                  <a:srgbClr val="325885"/>
                </a:solidFill>
                <a:latin typeface="Franklin Gothic Medium" panose="020B06030201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Magnolia Hotel - Park Cities</a:t>
            </a:r>
            <a:endParaRPr lang="en-US" sz="2000" dirty="0">
              <a:solidFill>
                <a:srgbClr val="325885"/>
              </a:solidFill>
              <a:latin typeface="Franklin Gothic Medium" panose="020B0603020102020204" pitchFamily="34" charset="0"/>
            </a:endParaRPr>
          </a:p>
          <a:p>
            <a:r>
              <a:rPr lang="en-US" sz="2000" dirty="0">
                <a:solidFill>
                  <a:srgbClr val="325885"/>
                </a:solidFill>
                <a:latin typeface="Franklin Gothic Medium" panose="020B06030201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Doubletree Hotel - Campbell Centre</a:t>
            </a:r>
            <a:endParaRPr lang="en-US" sz="2000" dirty="0">
              <a:solidFill>
                <a:srgbClr val="325885"/>
              </a:solidFill>
              <a:latin typeface="Franklin Gothic Medium" panose="020B0603020102020204" pitchFamily="34" charset="0"/>
            </a:endParaRPr>
          </a:p>
          <a:p>
            <a:r>
              <a:rPr lang="en-US" sz="2000" dirty="0">
                <a:solidFill>
                  <a:srgbClr val="325885"/>
                </a:solidFill>
                <a:latin typeface="Franklin Gothic Medium" panose="020B06030201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Quinta – Uptown</a:t>
            </a:r>
            <a:endParaRPr lang="en-US" sz="2000" dirty="0">
              <a:solidFill>
                <a:srgbClr val="325885"/>
              </a:solidFill>
              <a:latin typeface="Franklin Gothic Medium" panose="020B0603020102020204" pitchFamily="34" charset="0"/>
            </a:endParaRPr>
          </a:p>
          <a:p>
            <a:r>
              <a:rPr lang="en-US" sz="2000" dirty="0">
                <a:solidFill>
                  <a:srgbClr val="325885"/>
                </a:solidFill>
                <a:latin typeface="Franklin Gothic Medium" panose="020B06030201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Airbnb near ISTI</a:t>
            </a:r>
            <a:endParaRPr lang="en-US" sz="2000" dirty="0">
              <a:solidFill>
                <a:srgbClr val="325885"/>
              </a:solidFill>
              <a:latin typeface="Franklin Gothic Medium" panose="020B0603020102020204" pitchFamily="34" charset="0"/>
            </a:endParaRPr>
          </a:p>
          <a:p>
            <a:r>
              <a:rPr lang="en-US" sz="2000" u="sng" dirty="0">
                <a:solidFill>
                  <a:srgbClr val="325885"/>
                </a:solidFill>
                <a:latin typeface="Franklin Gothic Medium" panose="020B06030201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VRBO near ISTI</a:t>
            </a:r>
            <a:endParaRPr lang="en-US" sz="1200" dirty="0">
              <a:solidFill>
                <a:srgbClr val="325885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7" name="Picture 16" descr="A view of a city&#10;&#10;Description automatically generated">
            <a:extLst>
              <a:ext uri="{FF2B5EF4-FFF2-40B4-BE49-F238E27FC236}">
                <a16:creationId xmlns:a16="http://schemas.microsoft.com/office/drawing/2014/main" id="{BA1140D5-6C2B-477A-A851-891FE483FD5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0080" r="7168" b="-1"/>
          <a:stretch/>
        </p:blipFill>
        <p:spPr>
          <a:xfrm rot="10800000" flipV="1">
            <a:off x="5319410" y="4838927"/>
            <a:ext cx="3955890" cy="2005571"/>
          </a:xfrm>
          <a:custGeom>
            <a:avLst/>
            <a:gdLst>
              <a:gd name="connsiteX0" fmla="*/ 1975104 w 3950208"/>
              <a:gd name="connsiteY0" fmla="*/ 0 h 2088462"/>
              <a:gd name="connsiteX1" fmla="*/ 3950208 w 3950208"/>
              <a:gd name="connsiteY1" fmla="*/ 1975104 h 2088462"/>
              <a:gd name="connsiteX2" fmla="*/ 3944484 w 3950208"/>
              <a:gd name="connsiteY2" fmla="*/ 2088462 h 2088462"/>
              <a:gd name="connsiteX3" fmla="*/ 5724 w 3950208"/>
              <a:gd name="connsiteY3" fmla="*/ 2088462 h 2088462"/>
              <a:gd name="connsiteX4" fmla="*/ 0 w 3950208"/>
              <a:gd name="connsiteY4" fmla="*/ 1975104 h 2088462"/>
              <a:gd name="connsiteX5" fmla="*/ 1975104 w 3950208"/>
              <a:gd name="connsiteY5" fmla="*/ 0 h 208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pic>
        <p:nvPicPr>
          <p:cNvPr id="18" name="Picture 17" descr="A small house in a garden&#10;&#10;Description automatically generated">
            <a:extLst>
              <a:ext uri="{FF2B5EF4-FFF2-40B4-BE49-F238E27FC236}">
                <a16:creationId xmlns:a16="http://schemas.microsoft.com/office/drawing/2014/main" id="{17E1ACFA-B6FE-47BC-80BC-49937833742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8250"/>
          <a:stretch/>
        </p:blipFill>
        <p:spPr>
          <a:xfrm>
            <a:off x="8097276" y="2688711"/>
            <a:ext cx="2090837" cy="2183001"/>
          </a:xfrm>
          <a:custGeom>
            <a:avLst/>
            <a:gdLst>
              <a:gd name="connsiteX0" fmla="*/ 1417320 w 2834640"/>
              <a:gd name="connsiteY0" fmla="*/ 0 h 2834640"/>
              <a:gd name="connsiteX1" fmla="*/ 2834640 w 2834640"/>
              <a:gd name="connsiteY1" fmla="*/ 1417320 h 2834640"/>
              <a:gd name="connsiteX2" fmla="*/ 1417320 w 2834640"/>
              <a:gd name="connsiteY2" fmla="*/ 2834640 h 2834640"/>
              <a:gd name="connsiteX3" fmla="*/ 0 w 2834640"/>
              <a:gd name="connsiteY3" fmla="*/ 1417320 h 2834640"/>
              <a:gd name="connsiteX4" fmla="*/ 1417320 w 2834640"/>
              <a:gd name="connsiteY4" fmla="*/ 0 h 28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19" name="Picture 18" descr="A living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57A43FAA-AB81-4240-8DBD-81FFC4D22EF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3867" r="4380" b="-4"/>
          <a:stretch/>
        </p:blipFill>
        <p:spPr>
          <a:xfrm>
            <a:off x="3714949" y="4576917"/>
            <a:ext cx="2079152" cy="2079152"/>
          </a:xfrm>
          <a:custGeom>
            <a:avLst/>
            <a:gdLst>
              <a:gd name="connsiteX0" fmla="*/ 978408 w 1956816"/>
              <a:gd name="connsiteY0" fmla="*/ 0 h 1956816"/>
              <a:gd name="connsiteX1" fmla="*/ 1956816 w 1956816"/>
              <a:gd name="connsiteY1" fmla="*/ 978408 h 1956816"/>
              <a:gd name="connsiteX2" fmla="*/ 978408 w 1956816"/>
              <a:gd name="connsiteY2" fmla="*/ 1956816 h 1956816"/>
              <a:gd name="connsiteX3" fmla="*/ 0 w 1956816"/>
              <a:gd name="connsiteY3" fmla="*/ 978408 h 1956816"/>
              <a:gd name="connsiteX4" fmla="*/ 978408 w 1956816"/>
              <a:gd name="connsiteY4" fmla="*/ 0 h 195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21" name="Title 1">
            <a:hlinkClick r:id="rId13"/>
            <a:extLst>
              <a:ext uri="{FF2B5EF4-FFF2-40B4-BE49-F238E27FC236}">
                <a16:creationId xmlns:a16="http://schemas.microsoft.com/office/drawing/2014/main" id="{DF42A7AC-37FF-4A57-8E4E-7C74DA05026D}"/>
              </a:ext>
            </a:extLst>
          </p:cNvPr>
          <p:cNvSpPr txBox="1">
            <a:spLocks/>
          </p:cNvSpPr>
          <p:nvPr/>
        </p:nvSpPr>
        <p:spPr>
          <a:xfrm>
            <a:off x="118344" y="6519989"/>
            <a:ext cx="1895213" cy="3380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ISTSportsTherapies.com</a:t>
            </a:r>
          </a:p>
        </p:txBody>
      </p:sp>
    </p:spTree>
    <p:extLst>
      <p:ext uri="{BB962C8B-B14F-4D97-AF65-F5344CB8AC3E}">
        <p14:creationId xmlns:p14="http://schemas.microsoft.com/office/powerpoint/2010/main" val="198491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0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4600-A4B2-2049-90A5-9759A7988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57" y="530669"/>
            <a:ext cx="2743200" cy="2743200"/>
          </a:xfrm>
          <a:prstGeom prst="ellipse">
            <a:avLst/>
          </a:prstGeom>
          <a:solidFill>
            <a:srgbClr val="325885"/>
          </a:solidFill>
          <a:ln w="174625" cmpd="thinThick">
            <a:solidFill>
              <a:srgbClr val="A3BA83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>
                <a:solidFill>
                  <a:srgbClr val="FFFFFF"/>
                </a:solidFill>
                <a:latin typeface="Franklin Gothic Medium" panose="020B0603020102020204" pitchFamily="34" charset="0"/>
              </a:rPr>
              <a:t>Workshop Guide</a:t>
            </a:r>
            <a:endParaRPr lang="en-US" sz="2600" b="1" kern="120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2BB2EA-B76B-40F7-80C9-A2AEDB0EDD63}"/>
              </a:ext>
            </a:extLst>
          </p:cNvPr>
          <p:cNvSpPr txBox="1">
            <a:spLocks/>
          </p:cNvSpPr>
          <p:nvPr/>
        </p:nvSpPr>
        <p:spPr>
          <a:xfrm>
            <a:off x="4027114" y="206570"/>
            <a:ext cx="7410681" cy="1737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Restaurant Guide</a:t>
            </a:r>
          </a:p>
        </p:txBody>
      </p:sp>
      <p:pic>
        <p:nvPicPr>
          <p:cNvPr id="9" name="Content Placeholder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A07432-DC1C-4C6E-B2EB-8828E8E0B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403" y="5184122"/>
            <a:ext cx="1428750" cy="142875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82EB4A-FFDF-46D8-9078-ED5CBEA50721}"/>
              </a:ext>
            </a:extLst>
          </p:cNvPr>
          <p:cNvSpPr/>
          <p:nvPr/>
        </p:nvSpPr>
        <p:spPr>
          <a:xfrm>
            <a:off x="6569722" y="936734"/>
            <a:ext cx="886264" cy="833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542024-4409-4B93-B20A-0C409405090A}"/>
              </a:ext>
            </a:extLst>
          </p:cNvPr>
          <p:cNvSpPr/>
          <p:nvPr/>
        </p:nvSpPr>
        <p:spPr>
          <a:xfrm>
            <a:off x="10292218" y="4239710"/>
            <a:ext cx="1294346" cy="1182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FD8200-2764-4AE9-B111-EF1DFE2CA3B5}"/>
              </a:ext>
            </a:extLst>
          </p:cNvPr>
          <p:cNvSpPr/>
          <p:nvPr/>
        </p:nvSpPr>
        <p:spPr>
          <a:xfrm>
            <a:off x="9086556" y="6009058"/>
            <a:ext cx="557432" cy="569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951E6E10-6B6F-4A30-A76D-2163809EE7F4}"/>
              </a:ext>
            </a:extLst>
          </p:cNvPr>
          <p:cNvSpPr txBox="1">
            <a:spLocks/>
          </p:cNvSpPr>
          <p:nvPr/>
        </p:nvSpPr>
        <p:spPr>
          <a:xfrm>
            <a:off x="4027114" y="1098382"/>
            <a:ext cx="7952440" cy="8239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1400" b="1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1.   Snap Kitchen – Healthy, pre-prepared and portion-controlled meals, snacks and drinks.    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400" b="1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2.   Big Shucks -  Fresh grilled and fried seafood in a casual oyster bar style environment. 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400" b="1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3.   Burger House – A local favorite.  Delicious burgers and chicken sandwiches.  They’re famous for their French fry 	seasoning and the tots and onion rings are also tasty. 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400" b="1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4.   Subway Sandwiches – Quick and easy sandwiches. 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400" b="1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5.   Poke Bop -  Fast, fresh and delicious traditional Hawaiian poke bowls along with sushi rolls and bubble tea. 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400" b="1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6.   Ginger Thai – One of Dallas’ best Thai restaurants.  If you are dining during lunch, ask for your check when 	ordering as they can be a bit slow.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400" b="1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7.   Lover’s Pizza and Pasta – Family owned/operated with all  food made from scratch.  Not in the mood for Italian? Try one of their delicious salads, Philly cheesesteak and grilled chicken sandwiches. 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400" b="1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8.   Taco Joint – Locally owned, casual Tex-Mex restaurant specializing in tacos and taco sauces.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400" b="1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9.   Boston Market – Chicken with all the fixings.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400" b="1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10. Manny’s Uptown Tex-Mex – Festive environment with extensive and delicious Tex-Mex offerings.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400" b="1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11. </a:t>
            </a:r>
            <a:r>
              <a:rPr lang="en-US" sz="1400" b="1" dirty="0" err="1">
                <a:solidFill>
                  <a:srgbClr val="325885"/>
                </a:solidFill>
                <a:latin typeface="Franklin Gothic Medium" panose="020B0603020102020204" pitchFamily="34" charset="0"/>
              </a:rPr>
              <a:t>Olivellas</a:t>
            </a:r>
            <a:r>
              <a:rPr lang="en-US" sz="1400" b="1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 – Voted best pizza in Dallas, they specialize in thin Neapolitan style pizza.  Their salads and pasta dishes are spectacular as well.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400" b="1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12. Dream Café - Offering organic, vegan and healthy options along with smoothies in a fun, bright environment.  Their service and kitchen are very slow, so plan ahead and call your order in for pick-up</a:t>
            </a:r>
            <a:r>
              <a:rPr lang="en-US" sz="1400" dirty="0">
                <a:solidFill>
                  <a:srgbClr val="325885"/>
                </a:solidFill>
                <a:latin typeface="Franklin Gothic Medium" panose="020B0603020102020204" pitchFamily="34" charset="0"/>
              </a:rPr>
              <a:t>.</a:t>
            </a:r>
          </a:p>
          <a:p>
            <a:pPr marL="0" indent="0">
              <a:buNone/>
            </a:pPr>
            <a:endParaRPr lang="en-US" sz="1400" dirty="0">
              <a:solidFill>
                <a:srgbClr val="325885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2" name="Title 1">
            <a:hlinkClick r:id="rId3"/>
            <a:extLst>
              <a:ext uri="{FF2B5EF4-FFF2-40B4-BE49-F238E27FC236}">
                <a16:creationId xmlns:a16="http://schemas.microsoft.com/office/drawing/2014/main" id="{E2166B6F-FFD5-4B08-9906-71616579BD48}"/>
              </a:ext>
            </a:extLst>
          </p:cNvPr>
          <p:cNvSpPr txBox="1">
            <a:spLocks/>
          </p:cNvSpPr>
          <p:nvPr/>
        </p:nvSpPr>
        <p:spPr>
          <a:xfrm>
            <a:off x="118344" y="6519989"/>
            <a:ext cx="1895213" cy="3380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ISTSportsTherapies.com</a:t>
            </a:r>
          </a:p>
        </p:txBody>
      </p:sp>
    </p:spTree>
    <p:extLst>
      <p:ext uri="{BB962C8B-B14F-4D97-AF65-F5344CB8AC3E}">
        <p14:creationId xmlns:p14="http://schemas.microsoft.com/office/powerpoint/2010/main" val="3868513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832</Words>
  <Application>Microsoft Office PowerPoint</Application>
  <PresentationFormat>Widescreen</PresentationFormat>
  <Paragraphs>90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Franklin Gothic Book</vt:lpstr>
      <vt:lpstr>Franklin Gothic Medium</vt:lpstr>
      <vt:lpstr>Office Theme</vt:lpstr>
      <vt:lpstr>Workshop Guide</vt:lpstr>
      <vt:lpstr>Workshop Guide</vt:lpstr>
      <vt:lpstr>Workshop Guide</vt:lpstr>
      <vt:lpstr>Workshop Guide</vt:lpstr>
      <vt:lpstr>Workshop Guide</vt:lpstr>
      <vt:lpstr>Workshop Guide</vt:lpstr>
      <vt:lpstr>Workshop Guide</vt:lpstr>
      <vt:lpstr>Workshop Guide</vt:lpstr>
      <vt:lpstr>Workshop Guide</vt:lpstr>
      <vt:lpstr>Workshop Guide</vt:lpstr>
      <vt:lpstr>Workshop Guide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Guide</dc:title>
  <dc:creator>Rosalyn Duke</dc:creator>
  <cp:lastModifiedBy>Rosalyn Duke</cp:lastModifiedBy>
  <cp:revision>10</cp:revision>
  <dcterms:created xsi:type="dcterms:W3CDTF">2019-10-15T20:59:44Z</dcterms:created>
  <dcterms:modified xsi:type="dcterms:W3CDTF">2019-11-19T17:57:58Z</dcterms:modified>
</cp:coreProperties>
</file>